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17"/>
  </p:notesMasterIdLst>
  <p:sldIdLst>
    <p:sldId id="278" r:id="rId3"/>
    <p:sldId id="285" r:id="rId4"/>
    <p:sldId id="306" r:id="rId5"/>
    <p:sldId id="271" r:id="rId6"/>
    <p:sldId id="304" r:id="rId7"/>
    <p:sldId id="314" r:id="rId8"/>
    <p:sldId id="310" r:id="rId9"/>
    <p:sldId id="311" r:id="rId10"/>
    <p:sldId id="313" r:id="rId11"/>
    <p:sldId id="302" r:id="rId12"/>
    <p:sldId id="312" r:id="rId13"/>
    <p:sldId id="272" r:id="rId14"/>
    <p:sldId id="273" r:id="rId15"/>
    <p:sldId id="308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D60093"/>
    <a:srgbClr val="ABFFFF"/>
    <a:srgbClr val="00FFFF"/>
    <a:srgbClr val="A7925D"/>
    <a:srgbClr val="33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85" autoAdjust="0"/>
    <p:restoredTop sz="94660"/>
  </p:normalViewPr>
  <p:slideViewPr>
    <p:cSldViewPr>
      <p:cViewPr varScale="1">
        <p:scale>
          <a:sx n="67" d="100"/>
          <a:sy n="67" d="100"/>
        </p:scale>
        <p:origin x="-14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0CBAC-8AA8-4120-9BF2-1A7EFE505C8E}" type="datetimeFigureOut">
              <a:rPr lang="ru-RU" smtClean="0"/>
              <a:pPr/>
              <a:t>13.03.2023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F79F4-6F32-4F6C-9885-3ECFA8F671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52665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8275E-3C1C-4997-9E20-DA793CB1D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29950-545D-43C8-97E2-F197A9CD8A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EF95B-35A4-4E9C-AB60-F77B62FF67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5758E-A5EC-4A95-8375-7562B7EFCA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EF3A7-11C2-4C15-AC5E-C5E791074D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DAAFA-6D2C-4758-899B-D1E352002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60580-7FF8-4BFE-9E39-CAC2743DD0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8DD24-B002-4586-A1B7-BD41776BCA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D7D60-5705-45AA-9AE5-C37976B836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EE0A4-782E-4484-9EE6-8D7810DCA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CA24A-D2DC-477D-965F-36538B1B46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79F9A-3E89-46AD-916C-400B1C65FC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26323-F2F7-475E-883A-BC673724A5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54407-396B-4396-9BAC-802EEF6B9F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</p:grpSp>
      <p:sp>
        <p:nvSpPr>
          <p:cNvPr id="5121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1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B3020-532C-48CE-A56C-05C9DA5E507E}" type="datetimeFigureOut">
              <a:rPr lang="ru-RU"/>
              <a:pPr>
                <a:defRPr/>
              </a:pPr>
              <a:t>13.03.2023</a:t>
            </a:fld>
            <a:endParaRPr lang="ru-RU"/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1B66B-534E-4152-87E9-36432880C4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4B685-19FA-412C-9322-9A9FC3CEAFDD}" type="datetimeFigureOut">
              <a:rPr lang="ru-RU"/>
              <a:pPr>
                <a:defRPr/>
              </a:pPr>
              <a:t>13.03.2023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4224E-9F39-484F-A534-950C4CEB28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8D358-7003-4F66-81EF-1558E5A21E5B}" type="datetimeFigureOut">
              <a:rPr lang="ru-RU"/>
              <a:pPr>
                <a:defRPr/>
              </a:pPr>
              <a:t>13.03.2023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F087C-5BBA-4336-8A87-54E27BD545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4C410-EC65-49F7-9B8A-AFCE4033E2A3}" type="datetimeFigureOut">
              <a:rPr lang="ru-RU"/>
              <a:pPr>
                <a:defRPr/>
              </a:pPr>
              <a:t>13.03.2023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CEED8-BF8F-434C-84FB-2800782784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81CD4-35A6-4C96-8180-723805DC730F}" type="datetimeFigureOut">
              <a:rPr lang="ru-RU"/>
              <a:pPr>
                <a:defRPr/>
              </a:pPr>
              <a:t>13.03.2023</a:t>
            </a:fld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0905D-310E-41E6-8267-A3A4687B7F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07003-0C83-49E6-96BA-90E96712772D}" type="datetimeFigureOut">
              <a:rPr lang="ru-RU"/>
              <a:pPr>
                <a:defRPr/>
              </a:pPr>
              <a:t>13.03.2023</a:t>
            </a:fld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5536E-12B0-4D10-BB7D-4AF8A39B84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A8779-8E2F-4856-8F20-716F94F853D8}" type="datetimeFigureOut">
              <a:rPr lang="ru-RU"/>
              <a:pPr>
                <a:defRPr/>
              </a:pPr>
              <a:t>13.03.2023</a:t>
            </a:fld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E1E4E-666B-45DC-A3A3-91FEB9B946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CE881-CA82-4F0B-AD82-4F778765AE32}" type="datetimeFigureOut">
              <a:rPr lang="ru-RU"/>
              <a:pPr>
                <a:defRPr/>
              </a:pPr>
              <a:t>13.03.2023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7DC26-2252-478B-A545-2814515940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26AC0-35ED-4E0E-9D4D-A043D6042E77}" type="datetimeFigureOut">
              <a:rPr lang="ru-RU"/>
              <a:pPr>
                <a:defRPr/>
              </a:pPr>
              <a:t>13.03.2023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FC102-1BD8-46AB-BFC8-2638ABF00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34996-1538-45CD-B363-801DC7BB1A81}" type="datetimeFigureOut">
              <a:rPr lang="ru-RU"/>
              <a:pPr>
                <a:defRPr/>
              </a:pPr>
              <a:t>13.03.2023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40B7F-E7E2-488F-A4E5-DF320552FB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46F25-7263-4A01-B2D0-B5B9FA98D066}" type="datetimeFigureOut">
              <a:rPr lang="ru-RU"/>
              <a:pPr>
                <a:defRPr/>
              </a:pPr>
              <a:t>13.03.2023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60649-E03B-4228-8D50-E4C71157F0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EDA1632-DF42-4AC7-92B3-13C44B27F3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2056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057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058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059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060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</p:grpSp>
      <p:sp>
        <p:nvSpPr>
          <p:cNvPr id="205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018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fld id="{6A5DA399-7399-48C1-8AB3-6489BE1DA55F}" type="datetimeFigureOut">
              <a:rPr lang="ru-RU"/>
              <a:pPr>
                <a:defRPr/>
              </a:pPr>
              <a:t>13.03.2023</a:t>
            </a:fld>
            <a:endParaRPr lang="ru-RU"/>
          </a:p>
        </p:txBody>
      </p:sp>
      <p:sp>
        <p:nvSpPr>
          <p:cNvPr id="5018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6C609BA2-50B4-4407-84EE-57CC0F91AB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055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688" y="1484785"/>
            <a:ext cx="5760640" cy="3600399"/>
          </a:xfrm>
        </p:spPr>
        <p:txBody>
          <a:bodyPr/>
          <a:lstStyle/>
          <a:p>
            <a:pPr marL="609600" indent="-609600" algn="ctr">
              <a:lnSpc>
                <a:spcPct val="200000"/>
              </a:lnSpc>
              <a:buFontTx/>
              <a:buNone/>
              <a:defRPr/>
            </a:pP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</a:t>
            </a:r>
            <a:r>
              <a:rPr lang="ru-RU" b="1" i="1" dirty="0" smtClean="0">
                <a:solidFill>
                  <a:schemeClr val="bg1"/>
                </a:solidFill>
              </a:rPr>
              <a:t>:</a:t>
            </a:r>
          </a:p>
          <a:p>
            <a:pPr marL="609600" indent="-609600">
              <a:buFontTx/>
              <a:buAutoNum type="arabicPeriod"/>
              <a:defRPr/>
            </a:pPr>
            <a:r>
              <a:rPr lang="ru-RU" sz="2400" i="1" dirty="0" smtClean="0">
                <a:solidFill>
                  <a:schemeClr val="bg1"/>
                </a:solidFill>
                <a:cs typeface="Times New Roman" pitchFamily="18" charset="0"/>
              </a:rPr>
              <a:t>Выполнить домашнюю самостоятельную работу.</a:t>
            </a:r>
          </a:p>
          <a:p>
            <a:pPr marL="609600" indent="-609600">
              <a:buFontTx/>
              <a:buAutoNum type="arabicPeriod"/>
              <a:defRPr/>
            </a:pPr>
            <a:r>
              <a:rPr lang="ru-RU" sz="2400" i="1" dirty="0" smtClean="0">
                <a:solidFill>
                  <a:schemeClr val="bg1"/>
                </a:solidFill>
                <a:cs typeface="Times New Roman" pitchFamily="18" charset="0"/>
              </a:rPr>
              <a:t>Написать стихотворение или сказку о десятичных дробях -  по желанию.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ivan-da-maria.org/wp-content/uploads/2016/11/DSC_9966_big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35142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13.03.2023</a:t>
            </a:r>
            <a:endParaRPr lang="ru-RU" i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50248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    Сложение и вычитание десятичных дробей</a:t>
            </a:r>
            <a:endParaRPr lang="ru-RU" sz="2400" b="1" i="1" dirty="0"/>
          </a:p>
        </p:txBody>
      </p:sp>
    </p:spTree>
    <p:extLst>
      <p:ext uri="{BB962C8B-B14F-4D97-AF65-F5344CB8AC3E}">
        <p14:creationId xmlns="" xmlns:p14="http://schemas.microsoft.com/office/powerpoint/2010/main" val="283812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09" name="Group 4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1041510227"/>
              </p:ext>
            </p:extLst>
          </p:nvPr>
        </p:nvGraphicFramePr>
        <p:xfrm>
          <a:off x="1908175" y="765175"/>
          <a:ext cx="6264225" cy="4751389"/>
        </p:xfrm>
        <a:graphic>
          <a:graphicData uri="http://schemas.openxmlformats.org/drawingml/2006/table">
            <a:tbl>
              <a:tblPr/>
              <a:tblGrid>
                <a:gridCol w="1493838"/>
                <a:gridCol w="1495425"/>
                <a:gridCol w="1493837"/>
                <a:gridCol w="1781125"/>
              </a:tblGrid>
              <a:tr h="793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1000-48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3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276:3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522+458</a:t>
                      </a:r>
                      <a:endParaRPr lang="ru-RU" sz="32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195+65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1050-90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1005:5</a:t>
                      </a:r>
                      <a:endParaRPr lang="ru-RU" sz="32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07" name="Rectangle 4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08" name="Rectangle 4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Rectangle 4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10" name="Rectangle 5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11" name="Rectangle 5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12" name="Rectangle 5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13" name="Rectangle 5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14" name="Rectangle 5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15" name="Rectangle 6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16" name="Rectangle 62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17" name="Rectangle 6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18" name="Rectangle 66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19" name="Rectangle 6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724" name="Group 52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1112411293"/>
              </p:ext>
            </p:extLst>
          </p:nvPr>
        </p:nvGraphicFramePr>
        <p:xfrm>
          <a:off x="357188" y="5589588"/>
          <a:ext cx="8786812" cy="1036638"/>
        </p:xfrm>
        <a:graphic>
          <a:graphicData uri="http://schemas.openxmlformats.org/drawingml/2006/table">
            <a:tbl>
              <a:tblPr/>
              <a:tblGrid>
                <a:gridCol w="398462"/>
                <a:gridCol w="331788"/>
                <a:gridCol w="531812"/>
                <a:gridCol w="363538"/>
                <a:gridCol w="449262"/>
                <a:gridCol w="446088"/>
                <a:gridCol w="447675"/>
                <a:gridCol w="446087"/>
                <a:gridCol w="449263"/>
                <a:gridCol w="449262"/>
                <a:gridCol w="446088"/>
                <a:gridCol w="447675"/>
                <a:gridCol w="446087"/>
                <a:gridCol w="449263"/>
                <a:gridCol w="446087"/>
                <a:gridCol w="449263"/>
                <a:gridCol w="446087"/>
                <a:gridCol w="447675"/>
                <a:gridCol w="446088"/>
                <a:gridCol w="449262"/>
              </a:tblGrid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904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960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980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952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260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408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85" name="Rectangle 29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86" name="Rectangle 29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87" name="Rectangle 29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88" name="Rectangle 30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89" name="Rectangle 30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90" name="Rectangle 30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91" name="Rectangle 30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92" name="Rectangle 30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93" name="Rectangle 31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94" name="Rectangle 31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95" name="Rectangle 31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96" name="Rectangle 31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97" name="Rectangle 31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98" name="Rectangle 32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299" name="Rectangle 32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300" name="Rectangle 32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301" name="Rectangle 32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302" name="Rectangle 32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303" name="Text Box 329"/>
          <p:cNvSpPr txBox="1">
            <a:spLocks noChangeArrowheads="1"/>
          </p:cNvSpPr>
          <p:nvPr/>
        </p:nvSpPr>
        <p:spPr bwMode="auto">
          <a:xfrm>
            <a:off x="428625" y="4572000"/>
            <a:ext cx="306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304" name="Text Box 329"/>
          <p:cNvSpPr txBox="1">
            <a:spLocks noChangeArrowheads="1"/>
          </p:cNvSpPr>
          <p:nvPr/>
        </p:nvSpPr>
        <p:spPr bwMode="auto">
          <a:xfrm>
            <a:off x="3000375" y="6143625"/>
            <a:ext cx="306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305" name="Text Box 329"/>
          <p:cNvSpPr txBox="1">
            <a:spLocks noChangeArrowheads="1"/>
          </p:cNvSpPr>
          <p:nvPr/>
        </p:nvSpPr>
        <p:spPr bwMode="auto">
          <a:xfrm>
            <a:off x="2928938" y="6215063"/>
            <a:ext cx="3063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3" name="Text Box 329"/>
          <p:cNvSpPr txBox="1">
            <a:spLocks noChangeArrowheads="1"/>
          </p:cNvSpPr>
          <p:nvPr/>
        </p:nvSpPr>
        <p:spPr bwMode="auto">
          <a:xfrm>
            <a:off x="714375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О</a:t>
            </a:r>
          </a:p>
        </p:txBody>
      </p:sp>
      <p:sp>
        <p:nvSpPr>
          <p:cNvPr id="74" name="Text Box 329"/>
          <p:cNvSpPr txBox="1">
            <a:spLocks noChangeArrowheads="1"/>
          </p:cNvSpPr>
          <p:nvPr/>
        </p:nvSpPr>
        <p:spPr bwMode="auto">
          <a:xfrm>
            <a:off x="2357438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О</a:t>
            </a:r>
          </a:p>
        </p:txBody>
      </p:sp>
      <p:sp>
        <p:nvSpPr>
          <p:cNvPr id="75" name="Text Box 329"/>
          <p:cNvSpPr txBox="1">
            <a:spLocks noChangeArrowheads="1"/>
          </p:cNvSpPr>
          <p:nvPr/>
        </p:nvSpPr>
        <p:spPr bwMode="auto">
          <a:xfrm>
            <a:off x="7358063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О</a:t>
            </a:r>
          </a:p>
        </p:txBody>
      </p:sp>
      <p:sp>
        <p:nvSpPr>
          <p:cNvPr id="76" name="Text Box 329"/>
          <p:cNvSpPr txBox="1">
            <a:spLocks noChangeArrowheads="1"/>
          </p:cNvSpPr>
          <p:nvPr/>
        </p:nvSpPr>
        <p:spPr bwMode="auto">
          <a:xfrm>
            <a:off x="4214813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О</a:t>
            </a:r>
          </a:p>
        </p:txBody>
      </p:sp>
      <p:sp>
        <p:nvSpPr>
          <p:cNvPr id="77" name="Text Box 329"/>
          <p:cNvSpPr txBox="1">
            <a:spLocks noChangeArrowheads="1"/>
          </p:cNvSpPr>
          <p:nvPr/>
        </p:nvSpPr>
        <p:spPr bwMode="auto">
          <a:xfrm>
            <a:off x="1143000" y="6143625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Й</a:t>
            </a:r>
          </a:p>
        </p:txBody>
      </p:sp>
      <p:sp>
        <p:nvSpPr>
          <p:cNvPr id="78" name="Text Box 329"/>
          <p:cNvSpPr txBox="1">
            <a:spLocks noChangeArrowheads="1"/>
          </p:cNvSpPr>
          <p:nvPr/>
        </p:nvSpPr>
        <p:spPr bwMode="auto">
          <a:xfrm>
            <a:off x="2000250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Д</a:t>
            </a:r>
          </a:p>
        </p:txBody>
      </p:sp>
      <p:sp>
        <p:nvSpPr>
          <p:cNvPr id="79" name="Text Box 329"/>
          <p:cNvSpPr txBox="1">
            <a:spLocks noChangeArrowheads="1"/>
          </p:cNvSpPr>
          <p:nvPr/>
        </p:nvSpPr>
        <p:spPr bwMode="auto">
          <a:xfrm>
            <a:off x="4643438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Я</a:t>
            </a:r>
          </a:p>
        </p:txBody>
      </p:sp>
      <p:sp>
        <p:nvSpPr>
          <p:cNvPr id="80" name="Text Box 329"/>
          <p:cNvSpPr txBox="1">
            <a:spLocks noChangeArrowheads="1"/>
          </p:cNvSpPr>
          <p:nvPr/>
        </p:nvSpPr>
        <p:spPr bwMode="auto">
          <a:xfrm>
            <a:off x="5572125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К</a:t>
            </a:r>
          </a:p>
        </p:txBody>
      </p:sp>
      <p:sp>
        <p:nvSpPr>
          <p:cNvPr id="81" name="Text Box 329"/>
          <p:cNvSpPr txBox="1">
            <a:spLocks noChangeArrowheads="1"/>
          </p:cNvSpPr>
          <p:nvPr/>
        </p:nvSpPr>
        <p:spPr bwMode="auto">
          <a:xfrm>
            <a:off x="6000750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Р</a:t>
            </a:r>
          </a:p>
        </p:txBody>
      </p:sp>
      <p:sp>
        <p:nvSpPr>
          <p:cNvPr id="82" name="Text Box 329"/>
          <p:cNvSpPr txBox="1">
            <a:spLocks noChangeArrowheads="1"/>
          </p:cNvSpPr>
          <p:nvPr/>
        </p:nvSpPr>
        <p:spPr bwMode="auto">
          <a:xfrm>
            <a:off x="6500813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Е</a:t>
            </a:r>
          </a:p>
        </p:txBody>
      </p:sp>
      <p:sp>
        <p:nvSpPr>
          <p:cNvPr id="83" name="Text Box 329"/>
          <p:cNvSpPr txBox="1">
            <a:spLocks noChangeArrowheads="1"/>
          </p:cNvSpPr>
          <p:nvPr/>
        </p:nvSpPr>
        <p:spPr bwMode="auto">
          <a:xfrm>
            <a:off x="6929438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П</a:t>
            </a:r>
          </a:p>
        </p:txBody>
      </p:sp>
      <p:sp>
        <p:nvSpPr>
          <p:cNvPr id="84" name="Text Box 329"/>
          <p:cNvSpPr txBox="1">
            <a:spLocks noChangeArrowheads="1"/>
          </p:cNvSpPr>
          <p:nvPr/>
        </p:nvSpPr>
        <p:spPr bwMode="auto">
          <a:xfrm>
            <a:off x="7786688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С</a:t>
            </a:r>
          </a:p>
        </p:txBody>
      </p:sp>
      <p:sp>
        <p:nvSpPr>
          <p:cNvPr id="85" name="Text Box 329"/>
          <p:cNvSpPr txBox="1">
            <a:spLocks noChangeArrowheads="1"/>
          </p:cNvSpPr>
          <p:nvPr/>
        </p:nvSpPr>
        <p:spPr bwMode="auto">
          <a:xfrm>
            <a:off x="8286750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Т</a:t>
            </a:r>
          </a:p>
        </p:txBody>
      </p:sp>
      <p:sp>
        <p:nvSpPr>
          <p:cNvPr id="86" name="Text Box 329"/>
          <p:cNvSpPr txBox="1">
            <a:spLocks noChangeArrowheads="1"/>
          </p:cNvSpPr>
          <p:nvPr/>
        </p:nvSpPr>
        <p:spPr bwMode="auto">
          <a:xfrm>
            <a:off x="8715375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Ь</a:t>
            </a:r>
          </a:p>
        </p:txBody>
      </p:sp>
      <p:sp>
        <p:nvSpPr>
          <p:cNvPr id="87" name="Text Box 329"/>
          <p:cNvSpPr txBox="1">
            <a:spLocks noChangeArrowheads="1"/>
          </p:cNvSpPr>
          <p:nvPr/>
        </p:nvSpPr>
        <p:spPr bwMode="auto">
          <a:xfrm>
            <a:off x="357188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М</a:t>
            </a:r>
          </a:p>
        </p:txBody>
      </p:sp>
      <p:sp>
        <p:nvSpPr>
          <p:cNvPr id="88" name="Text Box 329"/>
          <p:cNvSpPr txBox="1">
            <a:spLocks noChangeArrowheads="1"/>
          </p:cNvSpPr>
          <p:nvPr/>
        </p:nvSpPr>
        <p:spPr bwMode="auto">
          <a:xfrm>
            <a:off x="2857500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М</a:t>
            </a:r>
          </a:p>
        </p:txBody>
      </p:sp>
      <p:sp>
        <p:nvSpPr>
          <p:cNvPr id="89" name="Text Box 329"/>
          <p:cNvSpPr txBox="1">
            <a:spLocks noChangeArrowheads="1"/>
          </p:cNvSpPr>
          <p:nvPr/>
        </p:nvSpPr>
        <p:spPr bwMode="auto">
          <a:xfrm>
            <a:off x="3786188" y="6072188"/>
            <a:ext cx="42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М</a:t>
            </a:r>
          </a:p>
        </p:txBody>
      </p:sp>
      <p:graphicFrame>
        <p:nvGraphicFramePr>
          <p:cNvPr id="7323" name="Object 155"/>
          <p:cNvGraphicFramePr>
            <a:graphicFrameLocks noChangeAspect="1"/>
          </p:cNvGraphicFramePr>
          <p:nvPr/>
        </p:nvGraphicFramePr>
        <p:xfrm>
          <a:off x="3492500" y="908050"/>
          <a:ext cx="935038" cy="484188"/>
        </p:xfrm>
        <a:graphic>
          <a:graphicData uri="http://schemas.openxmlformats.org/presentationml/2006/ole">
            <p:oleObj spid="_x0000_s7514" name="Equation" r:id="rId3" imgW="342603" imgH="177646" progId="">
              <p:embed/>
            </p:oleObj>
          </a:graphicData>
        </a:graphic>
      </p:graphicFrame>
      <p:graphicFrame>
        <p:nvGraphicFramePr>
          <p:cNvPr id="7326" name="Object 15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32665214"/>
              </p:ext>
            </p:extLst>
          </p:nvPr>
        </p:nvGraphicFramePr>
        <p:xfrm>
          <a:off x="3562350" y="3252328"/>
          <a:ext cx="1081088" cy="488950"/>
        </p:xfrm>
        <a:graphic>
          <a:graphicData uri="http://schemas.openxmlformats.org/presentationml/2006/ole">
            <p:oleObj spid="_x0000_s7515" name="Equation" r:id="rId4" imgW="393359" imgH="177646" progId="">
              <p:embed/>
            </p:oleObj>
          </a:graphicData>
        </a:graphic>
      </p:graphicFrame>
      <p:graphicFrame>
        <p:nvGraphicFramePr>
          <p:cNvPr id="7327" name="Object 159"/>
          <p:cNvGraphicFramePr>
            <a:graphicFrameLocks noChangeAspect="1"/>
          </p:cNvGraphicFramePr>
          <p:nvPr/>
        </p:nvGraphicFramePr>
        <p:xfrm>
          <a:off x="3635375" y="4941888"/>
          <a:ext cx="935038" cy="396875"/>
        </p:xfrm>
        <a:graphic>
          <a:graphicData uri="http://schemas.openxmlformats.org/presentationml/2006/ole">
            <p:oleObj spid="_x0000_s7516" name="Equation" r:id="rId5" imgW="418918" imgH="177723" progId="">
              <p:embed/>
            </p:oleObj>
          </a:graphicData>
        </a:graphic>
      </p:graphicFrame>
      <p:graphicFrame>
        <p:nvGraphicFramePr>
          <p:cNvPr id="7329" name="Object 161"/>
          <p:cNvGraphicFramePr>
            <a:graphicFrameLocks noChangeAspect="1"/>
          </p:cNvGraphicFramePr>
          <p:nvPr/>
        </p:nvGraphicFramePr>
        <p:xfrm>
          <a:off x="6588125" y="981075"/>
          <a:ext cx="1008063" cy="414338"/>
        </p:xfrm>
        <a:graphic>
          <a:graphicData uri="http://schemas.openxmlformats.org/presentationml/2006/ole">
            <p:oleObj spid="_x0000_s7517" name="Equation" r:id="rId6" imgW="431425" imgH="177646" progId="">
              <p:embed/>
            </p:oleObj>
          </a:graphicData>
        </a:graphic>
      </p:graphicFrame>
      <p:graphicFrame>
        <p:nvGraphicFramePr>
          <p:cNvPr id="7331" name="Object 163"/>
          <p:cNvGraphicFramePr>
            <a:graphicFrameLocks noChangeAspect="1"/>
          </p:cNvGraphicFramePr>
          <p:nvPr/>
        </p:nvGraphicFramePr>
        <p:xfrm>
          <a:off x="6588125" y="2565400"/>
          <a:ext cx="1079500" cy="457200"/>
        </p:xfrm>
        <a:graphic>
          <a:graphicData uri="http://schemas.openxmlformats.org/presentationml/2006/ole">
            <p:oleObj spid="_x0000_s7518" name="Equation" r:id="rId7" imgW="418918" imgH="177723" progId="">
              <p:embed/>
            </p:oleObj>
          </a:graphicData>
        </a:graphic>
      </p:graphicFrame>
      <p:sp>
        <p:nvSpPr>
          <p:cNvPr id="1191" name="Text Box 169"/>
          <p:cNvSpPr txBox="1">
            <a:spLocks noChangeArrowheads="1"/>
          </p:cNvSpPr>
          <p:nvPr/>
        </p:nvSpPr>
        <p:spPr bwMode="auto">
          <a:xfrm>
            <a:off x="0" y="160338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609600" indent="-609600" algn="ctr">
              <a:defRPr/>
            </a:pPr>
            <a:r>
              <a:rPr lang="ru-RU" sz="3200" b="1" i="1" dirty="0" smtClean="0"/>
              <a:t>Устный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smtClean="0"/>
              <a:t>счет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48947" y="1628800"/>
            <a:ext cx="13468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400-40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32318" y="938561"/>
            <a:ext cx="39604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800" dirty="0" smtClean="0"/>
              <a:t>а</a:t>
            </a:r>
            <a:r>
              <a:rPr lang="ru-RU" sz="2800" i="1" dirty="0"/>
              <a:t>) </a:t>
            </a:r>
            <a:r>
              <a:rPr lang="ru-RU" sz="2800" i="1" dirty="0" smtClean="0"/>
              <a:t>5 </a:t>
            </a:r>
            <a:r>
              <a:rPr lang="ru-RU" sz="2800" i="1" dirty="0" smtClean="0">
                <a:solidFill>
                  <a:srgbClr val="FF0000"/>
                </a:solidFill>
              </a:rPr>
              <a:t> </a:t>
            </a:r>
            <a:r>
              <a:rPr lang="ru-RU" sz="2800" i="1" dirty="0" smtClean="0"/>
              <a:t>7 </a:t>
            </a:r>
            <a:r>
              <a:rPr lang="ru-RU" sz="2800" i="1" dirty="0"/>
              <a:t>+ </a:t>
            </a:r>
            <a:r>
              <a:rPr lang="ru-RU" sz="2800" i="1" dirty="0" smtClean="0"/>
              <a:t>2  3 </a:t>
            </a:r>
            <a:r>
              <a:rPr lang="ru-RU" sz="2800" i="1" dirty="0"/>
              <a:t>= 8</a:t>
            </a:r>
            <a:r>
              <a:rPr lang="ru-RU" sz="2800" i="1" dirty="0" smtClean="0"/>
              <a:t>;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i="1" dirty="0" smtClean="0"/>
              <a:t>б) 8 + 1 0 3 = 9 0 3;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i="1" dirty="0" smtClean="0"/>
              <a:t>в)    3 </a:t>
            </a:r>
            <a:r>
              <a:rPr lang="ru-RU" sz="2800" i="1" dirty="0"/>
              <a:t>4 + </a:t>
            </a:r>
            <a:r>
              <a:rPr lang="ru-RU" sz="2800" i="1" dirty="0" smtClean="0"/>
              <a:t>2 8 </a:t>
            </a:r>
            <a:r>
              <a:rPr lang="ru-RU" sz="2800" i="1" dirty="0"/>
              <a:t>= 3</a:t>
            </a:r>
            <a:r>
              <a:rPr lang="ru-RU" sz="2800" i="1" dirty="0">
                <a:solidFill>
                  <a:srgbClr val="FF0000"/>
                </a:solidFill>
              </a:rPr>
              <a:t> </a:t>
            </a:r>
            <a:r>
              <a:rPr lang="ru-RU" sz="2800" i="1" dirty="0" smtClean="0"/>
              <a:t>1 </a:t>
            </a:r>
            <a:r>
              <a:rPr lang="ru-RU" sz="2800" i="1" dirty="0"/>
              <a:t>4</a:t>
            </a:r>
            <a:r>
              <a:rPr lang="ru-RU" sz="2800" i="1" dirty="0" smtClean="0"/>
              <a:t>;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i="1" dirty="0" smtClean="0"/>
              <a:t>г</a:t>
            </a:r>
            <a:r>
              <a:rPr lang="ru-RU" sz="2800" i="1" dirty="0"/>
              <a:t>) </a:t>
            </a:r>
            <a:r>
              <a:rPr lang="ru-RU" sz="2800" i="1" dirty="0" smtClean="0"/>
              <a:t>1</a:t>
            </a:r>
            <a:r>
              <a:rPr lang="ru-RU" sz="2800" i="1" dirty="0">
                <a:solidFill>
                  <a:srgbClr val="FF0000"/>
                </a:solidFill>
              </a:rPr>
              <a:t> </a:t>
            </a:r>
            <a:r>
              <a:rPr lang="ru-RU" sz="2800" i="1" dirty="0" smtClean="0"/>
              <a:t>3 </a:t>
            </a:r>
            <a:r>
              <a:rPr lang="ru-RU" sz="2800" i="1" dirty="0"/>
              <a:t>– </a:t>
            </a:r>
            <a:r>
              <a:rPr lang="ru-RU" sz="2800" b="1" i="1" dirty="0">
                <a:solidFill>
                  <a:srgbClr val="FF0000"/>
                </a:solidFill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</a:rPr>
              <a:t>  </a:t>
            </a:r>
            <a:r>
              <a:rPr lang="ru-RU" sz="2800" i="1" dirty="0" smtClean="0"/>
              <a:t>3 </a:t>
            </a:r>
            <a:r>
              <a:rPr lang="ru-RU" sz="2800" i="1" dirty="0"/>
              <a:t>= 1</a:t>
            </a:r>
            <a:r>
              <a:rPr lang="ru-RU" sz="2800" i="1" dirty="0" smtClean="0"/>
              <a:t>;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i="1" dirty="0" smtClean="0"/>
              <a:t>д</a:t>
            </a:r>
            <a:r>
              <a:rPr lang="ru-RU" sz="2800" i="1" dirty="0"/>
              <a:t>) </a:t>
            </a:r>
            <a:r>
              <a:rPr lang="ru-RU" sz="2800" i="1" dirty="0" smtClean="0"/>
              <a:t>1 0</a:t>
            </a:r>
            <a:r>
              <a:rPr lang="ru-RU" sz="2800" i="1" dirty="0" smtClean="0">
                <a:solidFill>
                  <a:srgbClr val="FF0000"/>
                </a:solidFill>
              </a:rPr>
              <a:t> </a:t>
            </a:r>
            <a:r>
              <a:rPr lang="ru-RU" sz="2800" i="1" dirty="0" smtClean="0"/>
              <a:t>5 </a:t>
            </a:r>
            <a:r>
              <a:rPr lang="ru-RU" sz="2800" i="1" dirty="0"/>
              <a:t>– 4</a:t>
            </a:r>
            <a:r>
              <a:rPr lang="ru-RU" sz="2800" i="1" dirty="0">
                <a:solidFill>
                  <a:srgbClr val="FF0000"/>
                </a:solidFill>
              </a:rPr>
              <a:t> </a:t>
            </a:r>
            <a:r>
              <a:rPr lang="ru-RU" sz="2800" i="1" dirty="0" smtClean="0"/>
              <a:t>2 </a:t>
            </a:r>
            <a:r>
              <a:rPr lang="ru-RU" sz="2800" i="1" dirty="0"/>
              <a:t>= 6</a:t>
            </a:r>
            <a:r>
              <a:rPr lang="ru-RU" sz="2800" i="1" dirty="0">
                <a:solidFill>
                  <a:srgbClr val="FF0000"/>
                </a:solidFill>
              </a:rPr>
              <a:t> </a:t>
            </a:r>
            <a:r>
              <a:rPr lang="ru-RU" sz="2800" i="1" dirty="0" smtClean="0"/>
              <a:t>3</a:t>
            </a:r>
            <a:r>
              <a:rPr lang="ru-RU" sz="2800" i="1" dirty="0"/>
              <a:t>.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866982" y="37170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673552" y="938561"/>
            <a:ext cx="128953" cy="375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,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16015" y="938560"/>
            <a:ext cx="128953" cy="375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,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11960" y="1844824"/>
            <a:ext cx="128953" cy="375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,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62385" y="1810722"/>
            <a:ext cx="45719" cy="375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,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86835" y="2761846"/>
            <a:ext cx="234462" cy="323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0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09075" y="2718212"/>
            <a:ext cx="128953" cy="375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,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41783" y="2718211"/>
            <a:ext cx="89977" cy="375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,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24128" y="2710455"/>
            <a:ext cx="128953" cy="375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,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97672" y="3529462"/>
            <a:ext cx="128953" cy="375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,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276436" y="3583967"/>
            <a:ext cx="234462" cy="323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0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10898" y="3612576"/>
            <a:ext cx="45719" cy="2665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,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71048" y="4509120"/>
            <a:ext cx="51003" cy="169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,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844968" y="4494247"/>
            <a:ext cx="51003" cy="169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,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763102" y="4494246"/>
            <a:ext cx="51003" cy="169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,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570984" y="116632"/>
            <a:ext cx="45730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latin typeface="+mn-lt"/>
              </a:rPr>
              <a:t>«Думай, соображай, правильно отвечай</a:t>
            </a:r>
            <a:r>
              <a:rPr lang="ru-RU" sz="1600" b="1" i="1" dirty="0" smtClean="0">
                <a:latin typeface="+mn-lt"/>
              </a:rPr>
              <a:t>»</a:t>
            </a:r>
            <a:endParaRPr lang="ru-RU" sz="16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61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4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9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99" tmFilter="0, 0; 0.125,0.2665; 0.25,0.4; 0.375,0.465; 0.5,0.5;  0.625,0.535; 0.75,0.6; 0.875,0.7335; 1,1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tmFilter="0, 0; 0.125,0.2665; 0.25,0.4; 0.375,0.465; 0.5,0.5;  0.625,0.535; 0.75,0.6; 0.875,0.7335; 1,1">
                                          <p:stCondLst>
                                            <p:cond delay="3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9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8">
                                          <p:stCondLst>
                                            <p:cond delay="19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50" decel="50000">
                                          <p:stCondLst>
                                            <p:cond delay="20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8">
                                          <p:stCondLst>
                                            <p:cond delay="39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50" decel="50000">
                                          <p:stCondLst>
                                            <p:cond delay="40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8">
                                          <p:stCondLst>
                                            <p:cond delay="49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5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8">
                                          <p:stCondLst>
                                            <p:cond delay="5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50" decel="50000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32" tmFilter="0, 0; 0.125,0.2665; 0.25,0.4; 0.375,0.465; 0.5,0.5;  0.625,0.535; 0.75,0.6; 0.875,0.7335; 1,1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16" tmFilter="0, 0; 0.125,0.2665; 0.25,0.4; 0.375,0.465; 0.5,0.5;  0.625,0.535; 0.75,0.6; 0.875,0.7335; 1,1">
                                          <p:stCondLst>
                                            <p:cond delay="4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7" tmFilter="0, 0; 0.125,0.2665; 0.25,0.4; 0.375,0.465; 0.5,0.5;  0.625,0.535; 0.75,0.6; 0.875,0.7335; 1,1">
                                          <p:stCondLst>
                                            <p:cond delay="5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9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58" decel="50000">
                                          <p:stCondLst>
                                            <p:cond delay="23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9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58" decel="50000">
                                          <p:stCondLst>
                                            <p:cond delay="4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9">
                                          <p:stCondLst>
                                            <p:cond delay="5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58" decel="50000">
                                          <p:stCondLst>
                                            <p:cond delay="5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9">
                                          <p:stCondLst>
                                            <p:cond delay="63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58" decel="50000">
                                          <p:stCondLst>
                                            <p:cond delay="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32" tmFilter="0, 0; 0.125,0.2665; 0.25,0.4; 0.375,0.465; 0.5,0.5;  0.625,0.535; 0.75,0.6; 0.875,0.7335; 1,1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16" tmFilter="0, 0; 0.125,0.2665; 0.25,0.4; 0.375,0.465; 0.5,0.5;  0.625,0.535; 0.75,0.6; 0.875,0.7335; 1,1">
                                          <p:stCondLst>
                                            <p:cond delay="46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7" tmFilter="0, 0; 0.125,0.2665; 0.25,0.4; 0.375,0.465; 0.5,0.5;  0.625,0.535; 0.75,0.6; 0.875,0.7335; 1,1">
                                          <p:stCondLst>
                                            <p:cond delay="58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9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58" decel="50000">
                                          <p:stCondLst>
                                            <p:cond delay="23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9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58" decel="50000">
                                          <p:stCondLst>
                                            <p:cond delay="4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9">
                                          <p:stCondLst>
                                            <p:cond delay="5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58" decel="50000">
                                          <p:stCondLst>
                                            <p:cond delay="5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9">
                                          <p:stCondLst>
                                            <p:cond delay="63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58" decel="50000">
                                          <p:stCondLst>
                                            <p:cond delay="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4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9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99" tmFilter="0, 0; 0.125,0.2665; 0.25,0.4; 0.375,0.465; 0.5,0.5;  0.625,0.535; 0.75,0.6; 0.875,0.7335; 1,1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tmFilter="0, 0; 0.125,0.2665; 0.25,0.4; 0.375,0.465; 0.5,0.5;  0.625,0.535; 0.75,0.6; 0.875,0.7335; 1,1">
                                          <p:stCondLst>
                                            <p:cond delay="39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9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8">
                                          <p:stCondLst>
                                            <p:cond delay="19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50" decel="50000">
                                          <p:stCondLst>
                                            <p:cond delay="20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8">
                                          <p:stCondLst>
                                            <p:cond delay="39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50" decel="50000">
                                          <p:stCondLst>
                                            <p:cond delay="40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8">
                                          <p:stCondLst>
                                            <p:cond delay="4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5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8">
                                          <p:stCondLst>
                                            <p:cond delay="5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50" decel="50000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4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9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99" tmFilter="0, 0; 0.125,0.2665; 0.25,0.4; 0.375,0.465; 0.5,0.5;  0.625,0.535; 0.75,0.6; 0.875,0.7335; 1,1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tmFilter="0, 0; 0.125,0.2665; 0.25,0.4; 0.375,0.465; 0.5,0.5;  0.625,0.535; 0.75,0.6; 0.875,0.7335; 1,1">
                                          <p:stCondLst>
                                            <p:cond delay="39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9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8">
                                          <p:stCondLst>
                                            <p:cond delay="19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50" decel="50000">
                                          <p:stCondLst>
                                            <p:cond delay="20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8">
                                          <p:stCondLst>
                                            <p:cond delay="39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50" decel="50000">
                                          <p:stCondLst>
                                            <p:cond delay="40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8">
                                          <p:stCondLst>
                                            <p:cond delay="49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5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8">
                                          <p:stCondLst>
                                            <p:cond delay="5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50" decel="50000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6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32" tmFilter="0, 0; 0.125,0.2665; 0.25,0.4; 0.375,0.465; 0.5,0.5;  0.625,0.535; 0.75,0.6; 0.875,0.7335; 1,1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16" tmFilter="0, 0; 0.125,0.2665; 0.25,0.4; 0.375,0.465; 0.5,0.5;  0.625,0.535; 0.75,0.6; 0.875,0.7335; 1,1">
                                          <p:stCondLst>
                                            <p:cond delay="4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7" tmFilter="0, 0; 0.125,0.2665; 0.25,0.4; 0.375,0.465; 0.5,0.5;  0.625,0.535; 0.75,0.6; 0.875,0.7335; 1,1">
                                          <p:stCondLst>
                                            <p:cond delay="58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9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58" decel="50000">
                                          <p:stCondLst>
                                            <p:cond delay="23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9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58" decel="50000">
                                          <p:stCondLst>
                                            <p:cond delay="4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9">
                                          <p:stCondLst>
                                            <p:cond delay="5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58" decel="50000">
                                          <p:stCondLst>
                                            <p:cond delay="58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9">
                                          <p:stCondLst>
                                            <p:cond delay="63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58" decel="50000">
                                          <p:stCondLst>
                                            <p:cond delay="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6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32" tmFilter="0, 0; 0.125,0.2665; 0.25,0.4; 0.375,0.465; 0.5,0.5;  0.625,0.535; 0.75,0.6; 0.875,0.7335; 1,1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16" tmFilter="0, 0; 0.125,0.2665; 0.25,0.4; 0.375,0.465; 0.5,0.5;  0.625,0.535; 0.75,0.6; 0.875,0.7335; 1,1">
                                          <p:stCondLst>
                                            <p:cond delay="46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7" tmFilter="0, 0; 0.125,0.2665; 0.25,0.4; 0.375,0.465; 0.5,0.5;  0.625,0.535; 0.75,0.6; 0.875,0.7335; 1,1">
                                          <p:stCondLst>
                                            <p:cond delay="58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9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58" decel="50000">
                                          <p:stCondLst>
                                            <p:cond delay="23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9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58" decel="50000">
                                          <p:stCondLst>
                                            <p:cond delay="4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9">
                                          <p:stCondLst>
                                            <p:cond delay="5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58" decel="50000">
                                          <p:stCondLst>
                                            <p:cond delay="58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9">
                                          <p:stCondLst>
                                            <p:cond delay="63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58" decel="50000">
                                          <p:stCondLst>
                                            <p:cond delay="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6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32" tmFilter="0, 0; 0.125,0.2665; 0.25,0.4; 0.375,0.465; 0.5,0.5;  0.625,0.535; 0.75,0.6; 0.875,0.7335; 1,1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16" tmFilter="0, 0; 0.125,0.2665; 0.25,0.4; 0.375,0.465; 0.5,0.5;  0.625,0.535; 0.75,0.6; 0.875,0.7335; 1,1">
                                          <p:stCondLst>
                                            <p:cond delay="46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7" tmFilter="0, 0; 0.125,0.2665; 0.25,0.4; 0.375,0.465; 0.5,0.5;  0.625,0.535; 0.75,0.6; 0.875,0.7335; 1,1">
                                          <p:stCondLst>
                                            <p:cond delay="58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9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58" decel="50000">
                                          <p:stCondLst>
                                            <p:cond delay="23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9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58" decel="50000">
                                          <p:stCondLst>
                                            <p:cond delay="4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9">
                                          <p:stCondLst>
                                            <p:cond delay="5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58" decel="50000">
                                          <p:stCondLst>
                                            <p:cond delay="58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9">
                                          <p:stCondLst>
                                            <p:cond delay="63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58" decel="50000">
                                          <p:stCondLst>
                                            <p:cond delay="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6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2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72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66" tmFilter="0, 0; 0.125,0.2665; 0.25,0.4; 0.375,0.465; 0.5,0.5;  0.625,0.535; 0.75,0.6; 0.875,0.7335; 1,1">
                                          <p:stCondLst>
                                            <p:cond delay="26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33" tmFilter="0, 0; 0.125,0.2665; 0.25,0.4; 0.375,0.465; 0.5,0.5;  0.625,0.535; 0.75,0.6; 0.875,0.7335; 1,1">
                                          <p:stCondLst>
                                            <p:cond delay="53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10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66" decel="50000">
                                          <p:stCondLst>
                                            <p:cond delay="2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10">
                                          <p:stCondLst>
                                            <p:cond delay="5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66" decel="50000">
                                          <p:stCondLst>
                                            <p:cond delay="5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10">
                                          <p:stCondLst>
                                            <p:cond delay="65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66" decel="50000">
                                          <p:stCondLst>
                                            <p:cond delay="66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0">
                                          <p:stCondLst>
                                            <p:cond delay="72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66" decel="50000">
                                          <p:stCondLst>
                                            <p:cond delay="7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2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6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32" tmFilter="0, 0; 0.125,0.2665; 0.25,0.4; 0.375,0.465; 0.5,0.5;  0.625,0.535; 0.75,0.6; 0.875,0.7335; 1,1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16" tmFilter="0, 0; 0.125,0.2665; 0.25,0.4; 0.375,0.465; 0.5,0.5;  0.625,0.535; 0.75,0.6; 0.875,0.7335; 1,1">
                                          <p:stCondLst>
                                            <p:cond delay="46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7" tmFilter="0, 0; 0.125,0.2665; 0.25,0.4; 0.375,0.465; 0.5,0.5;  0.625,0.535; 0.75,0.6; 0.875,0.7335; 1,1">
                                          <p:stCondLst>
                                            <p:cond delay="58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9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58" decel="50000">
                                          <p:stCondLst>
                                            <p:cond delay="23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9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58" decel="50000">
                                          <p:stCondLst>
                                            <p:cond delay="4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9">
                                          <p:stCondLst>
                                            <p:cond delay="5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58" decel="50000">
                                          <p:stCondLst>
                                            <p:cond delay="58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9">
                                          <p:stCondLst>
                                            <p:cond delay="63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58" decel="50000">
                                          <p:stCondLst>
                                            <p:cond delay="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26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2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6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32" tmFilter="0, 0; 0.125,0.2665; 0.25,0.4; 0.375,0.465; 0.5,0.5;  0.625,0.535; 0.75,0.6; 0.875,0.7335; 1,1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16" tmFilter="0, 0; 0.125,0.2665; 0.25,0.4; 0.375,0.465; 0.5,0.5;  0.625,0.535; 0.75,0.6; 0.875,0.7335; 1,1">
                                          <p:stCondLst>
                                            <p:cond delay="46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7" tmFilter="0, 0; 0.125,0.2665; 0.25,0.4; 0.375,0.465; 0.5,0.5;  0.625,0.535; 0.75,0.6; 0.875,0.7335; 1,1">
                                          <p:stCondLst>
                                            <p:cond delay="58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9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58" decel="50000">
                                          <p:stCondLst>
                                            <p:cond delay="23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9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58" decel="50000">
                                          <p:stCondLst>
                                            <p:cond delay="4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9">
                                          <p:stCondLst>
                                            <p:cond delay="5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58" decel="50000">
                                          <p:stCondLst>
                                            <p:cond delay="58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9">
                                          <p:stCondLst>
                                            <p:cond delay="63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58" decel="50000">
                                          <p:stCondLst>
                                            <p:cond delay="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2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72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66" tmFilter="0, 0; 0.125,0.2665; 0.25,0.4; 0.375,0.465; 0.5,0.5;  0.625,0.535; 0.75,0.6; 0.875,0.7335; 1,1">
                                          <p:stCondLst>
                                            <p:cond delay="26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33" tmFilter="0, 0; 0.125,0.2665; 0.25,0.4; 0.375,0.465; 0.5,0.5;  0.625,0.535; 0.75,0.6; 0.875,0.7335; 1,1">
                                          <p:stCondLst>
                                            <p:cond delay="53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10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66" decel="50000">
                                          <p:stCondLst>
                                            <p:cond delay="2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10">
                                          <p:stCondLst>
                                            <p:cond delay="5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66" decel="50000">
                                          <p:stCondLst>
                                            <p:cond delay="53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10">
                                          <p:stCondLst>
                                            <p:cond delay="65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66" decel="50000">
                                          <p:stCondLst>
                                            <p:cond delay="66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10">
                                          <p:stCondLst>
                                            <p:cond delay="72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66" decel="50000">
                                          <p:stCondLst>
                                            <p:cond delay="7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26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2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72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66" tmFilter="0, 0; 0.125,0.2665; 0.25,0.4; 0.375,0.465; 0.5,0.5;  0.625,0.535; 0.75,0.6; 0.875,0.7335; 1,1">
                                          <p:stCondLst>
                                            <p:cond delay="26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33" tmFilter="0, 0; 0.125,0.2665; 0.25,0.4; 0.375,0.465; 0.5,0.5;  0.625,0.535; 0.75,0.6; 0.875,0.7335; 1,1">
                                          <p:stCondLst>
                                            <p:cond delay="53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3" dur="10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4" dur="66" decel="50000">
                                          <p:stCondLst>
                                            <p:cond delay="2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10">
                                          <p:stCondLst>
                                            <p:cond delay="5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6" dur="66" decel="50000">
                                          <p:stCondLst>
                                            <p:cond delay="53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10">
                                          <p:stCondLst>
                                            <p:cond delay="65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8" dur="66" decel="50000">
                                          <p:stCondLst>
                                            <p:cond delay="66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10">
                                          <p:stCondLst>
                                            <p:cond delay="72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0" dur="66" decel="50000">
                                          <p:stCondLst>
                                            <p:cond delay="7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26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2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72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2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266" tmFilter="0, 0; 0.125,0.2665; 0.25,0.4; 0.375,0.465; 0.5,0.5;  0.625,0.535; 0.75,0.6; 0.875,0.7335; 1,1">
                                          <p:stCondLst>
                                            <p:cond delay="26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33" tmFilter="0, 0; 0.125,0.2665; 0.25,0.4; 0.375,0.465; 0.5,0.5;  0.625,0.535; 0.75,0.6; 0.875,0.7335; 1,1">
                                          <p:stCondLst>
                                            <p:cond delay="53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10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66" decel="50000">
                                          <p:stCondLst>
                                            <p:cond delay="2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10">
                                          <p:stCondLst>
                                            <p:cond delay="5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66" decel="50000">
                                          <p:stCondLst>
                                            <p:cond delay="53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10">
                                          <p:stCondLst>
                                            <p:cond delay="65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66" decel="50000">
                                          <p:stCondLst>
                                            <p:cond delay="66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10">
                                          <p:stCondLst>
                                            <p:cond delay="72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66" decel="50000">
                                          <p:stCondLst>
                                            <p:cond delay="7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cdn.culture.ru/images/75829942-19d7-55e6-82a4-65e9c67a46a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87868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720840"/>
            <a:ext cx="63367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Calibri" pitchFamily="34" charset="0"/>
                <a:cs typeface="Calibri" pitchFamily="34" charset="0"/>
              </a:rPr>
              <a:t>Чтобы найти сумму (разность) десятичных дробей, </a:t>
            </a:r>
            <a:r>
              <a:rPr lang="ru-RU" b="1" i="1" dirty="0" smtClean="0">
                <a:latin typeface="Calibri" pitchFamily="34" charset="0"/>
                <a:cs typeface="Calibri" pitchFamily="34" charset="0"/>
              </a:rPr>
              <a:t>нужно: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ru-RU" b="1" i="1" dirty="0" smtClean="0">
                <a:latin typeface="Calibri" pitchFamily="34" charset="0"/>
                <a:cs typeface="Calibri" pitchFamily="34" charset="0"/>
              </a:rPr>
              <a:t> записать </a:t>
            </a:r>
            <a:r>
              <a:rPr lang="ru-RU" b="1" i="1" dirty="0">
                <a:latin typeface="Calibri" pitchFamily="34" charset="0"/>
                <a:cs typeface="Calibri" pitchFamily="34" charset="0"/>
              </a:rPr>
              <a:t>дроби в столбик – разряд под разрядом, запятую под запятой;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ru-RU" b="1" i="1" dirty="0">
                <a:latin typeface="Calibri" pitchFamily="34" charset="0"/>
                <a:cs typeface="Calibri" pitchFamily="34" charset="0"/>
              </a:rPr>
              <a:t>если количество десятичных знаков у дробей различно, уравнять их число, приписав справа нули;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ru-RU" b="1" i="1" dirty="0">
                <a:latin typeface="Calibri" pitchFamily="34" charset="0"/>
                <a:cs typeface="Calibri" pitchFamily="34" charset="0"/>
              </a:rPr>
              <a:t>выполнить действие не обращая внимания на запятые;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ru-RU" b="1" i="1" dirty="0">
                <a:latin typeface="Calibri" pitchFamily="34" charset="0"/>
                <a:cs typeface="Calibri" pitchFamily="34" charset="0"/>
              </a:rPr>
              <a:t>поставить в результате запятую под запятой в данных дробях.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r>
              <a:rPr lang="ru-RU" b="1" i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6663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endParaRPr lang="ru-RU" b="1" dirty="0"/>
          </a:p>
        </p:txBody>
      </p:sp>
      <p:pic>
        <p:nvPicPr>
          <p:cNvPr id="4" name="Рисунок 3" descr="https://fs.znanio.ru/methodology/images/9c/db/9cdbe86cc4112828c5b9af19df35622e63e5dd5d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87868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0"/>
            <a:ext cx="7772400" cy="1470025"/>
          </a:xfrm>
        </p:spPr>
        <p:txBody>
          <a:bodyPr/>
          <a:lstStyle/>
          <a:p>
            <a:r>
              <a:rPr lang="ru-RU" b="1" dirty="0" smtClean="0"/>
              <a:t>Поморская уха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1071546"/>
            <a:ext cx="5786478" cy="5214974"/>
          </a:xfrm>
        </p:spPr>
        <p:txBody>
          <a:bodyPr/>
          <a:lstStyle/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Продукты: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филе трески —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0,8 кг,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вода — 1,5 л,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(1,5 кг)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луковица — 2 шт.,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(0,3 кг)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картофель — 5 шт., (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0,57 кг)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растительное масло — 2 ст. л.,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(0,036кг)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перец горошком — 5 шт.,</a:t>
            </a:r>
          </a:p>
          <a:p>
            <a:pPr lvl="0"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лавровый лист — 2 шт.,</a:t>
            </a:r>
          </a:p>
          <a:p>
            <a:pPr lvl="0"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молоко — 3 стакана,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(0,75 кг)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зелень — 1 ст. л.,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(0,01 кг)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печень трески — 2 ст. л.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(0,07 кг)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поморская ух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3714752"/>
            <a:ext cx="3643306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332656"/>
            <a:ext cx="2098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+mj-lt"/>
                <a:cs typeface="Times New Roman" pitchFamily="18" charset="0"/>
              </a:rPr>
              <a:t>Гимнастика</a:t>
            </a:r>
            <a:endParaRPr lang="ru-RU" sz="2400" b="1" i="1" dirty="0">
              <a:latin typeface="+mj-lt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648" y="1124744"/>
            <a:ext cx="3216714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ru-RU" sz="2000" i="1" dirty="0" smtClean="0">
                <a:latin typeface="+mj-lt"/>
                <a:cs typeface="Times New Roman" pitchFamily="18" charset="0"/>
              </a:rPr>
              <a:t>«Качание головой»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ru-RU" sz="2000" i="1" dirty="0" smtClean="0">
                <a:latin typeface="+mj-lt"/>
                <a:cs typeface="Times New Roman" pitchFamily="18" charset="0"/>
              </a:rPr>
              <a:t>«Вращение плечами»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ru-RU" sz="2000" i="1" dirty="0" smtClean="0">
                <a:latin typeface="+mj-lt"/>
                <a:cs typeface="Times New Roman" pitchFamily="18" charset="0"/>
              </a:rPr>
              <a:t>«</a:t>
            </a:r>
            <a:r>
              <a:rPr lang="ru-RU" sz="2000" i="1" dirty="0" err="1" smtClean="0">
                <a:latin typeface="+mj-lt"/>
                <a:cs typeface="Times New Roman" pitchFamily="18" charset="0"/>
              </a:rPr>
              <a:t>Обнимашки</a:t>
            </a:r>
            <a:r>
              <a:rPr lang="ru-RU" sz="2000" i="1" dirty="0" smtClean="0">
                <a:latin typeface="+mj-lt"/>
                <a:cs typeface="Times New Roman" pitchFamily="18" charset="0"/>
              </a:rPr>
              <a:t>»</a:t>
            </a:r>
          </a:p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ru-RU" sz="2000" i="1" dirty="0">
                <a:cs typeface="Times New Roman" pitchFamily="18" charset="0"/>
              </a:rPr>
              <a:t>«Ленивые восьмёрки</a:t>
            </a:r>
            <a:r>
              <a:rPr lang="ru-RU" sz="2000" i="1" dirty="0" smtClean="0">
                <a:cs typeface="Times New Roman" pitchFamily="18" charset="0"/>
              </a:rPr>
              <a:t>»</a:t>
            </a:r>
          </a:p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ru-RU" sz="2000" i="1" dirty="0" smtClean="0">
                <a:latin typeface="+mj-lt"/>
                <a:cs typeface="Times New Roman" pitchFamily="18" charset="0"/>
              </a:rPr>
              <a:t>«!!!»</a:t>
            </a:r>
            <a:endParaRPr lang="ru-RU" sz="2000" i="1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645" y="563488"/>
            <a:ext cx="1512168" cy="17500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3573016"/>
            <a:ext cx="2455825" cy="22768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088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439718"/>
          </a:xfrm>
        </p:spPr>
        <p:txBody>
          <a:bodyPr/>
          <a:lstStyle/>
          <a:p>
            <a:r>
              <a:rPr lang="ru-RU" sz="3600" b="1" dirty="0" smtClean="0"/>
              <a:t>Покупка продуктов в магазине</a:t>
            </a:r>
            <a:endParaRPr lang="ru-RU" sz="3600" b="1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071538" y="714356"/>
          <a:ext cx="7786741" cy="6057874"/>
        </p:xfrm>
        <a:graphic>
          <a:graphicData uri="http://schemas.openxmlformats.org/drawingml/2006/table">
            <a:tbl>
              <a:tblPr/>
              <a:tblGrid>
                <a:gridCol w="2479999"/>
                <a:gridCol w="2653371"/>
                <a:gridCol w="2653371"/>
              </a:tblGrid>
              <a:tr h="53531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latin typeface="Times New Roman"/>
                          <a:cs typeface="Times New Roman"/>
                        </a:rPr>
                        <a:t>Наименование </a:t>
                      </a:r>
                      <a:br>
                        <a:rPr lang="ru-RU" sz="1200" b="1" kern="50" dirty="0">
                          <a:latin typeface="Times New Roman"/>
                          <a:cs typeface="Times New Roman"/>
                        </a:rPr>
                      </a:br>
                      <a:r>
                        <a:rPr lang="ru-RU" sz="1200" b="1" kern="50" dirty="0">
                          <a:latin typeface="Times New Roman"/>
                          <a:cs typeface="Times New Roman"/>
                        </a:rPr>
                        <a:t>товара</a:t>
                      </a:r>
                      <a:endParaRPr lang="ru-RU" sz="1100" dirty="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>
                          <a:latin typeface="Times New Roman"/>
                          <a:cs typeface="Times New Roman"/>
                        </a:rPr>
                        <a:t>Магазин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53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3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>
                          <a:latin typeface="Times New Roman"/>
                          <a:cs typeface="Times New Roman"/>
                        </a:rPr>
                        <a:t>Цены на товар (в рублях)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53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</a:rPr>
                        <a:t>Филе трески </a:t>
                      </a: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cs typeface="Times New Roman"/>
                        </a:rPr>
                        <a:t>1375,99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cs typeface="Times New Roman"/>
                        </a:rPr>
                        <a:t>1455,75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3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</a:rPr>
                        <a:t>Печень трески</a:t>
                      </a: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cs typeface="Times New Roman"/>
                        </a:rPr>
                        <a:t>299,7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cs typeface="Times New Roman"/>
                        </a:rPr>
                        <a:t>211,5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3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</a:rPr>
                        <a:t>Растительное масло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cs typeface="Times New Roman"/>
                        </a:rPr>
                        <a:t>110,99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cs typeface="Times New Roman"/>
                        </a:rPr>
                        <a:t>105,99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86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cs typeface="Times New Roman"/>
                        </a:rPr>
                        <a:t>Молоко </a:t>
                      </a:r>
                      <a:br>
                        <a:rPr lang="ru-RU" sz="1200" kern="50" dirty="0">
                          <a:latin typeface="Times New Roman"/>
                          <a:cs typeface="Times New Roman"/>
                        </a:rPr>
                      </a:br>
                      <a:r>
                        <a:rPr lang="ru-RU" sz="1200" kern="5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lang="ru-RU" sz="1200" kern="50" dirty="0" err="1">
                          <a:latin typeface="Times New Roman"/>
                          <a:cs typeface="Times New Roman"/>
                        </a:rPr>
                        <a:t>Простоквашино</a:t>
                      </a:r>
                      <a:r>
                        <a:rPr lang="ru-RU" sz="1200" kern="50" dirty="0">
                          <a:latin typeface="Times New Roman"/>
                          <a:cs typeface="Times New Roman"/>
                        </a:rPr>
                        <a:t>»</a:t>
                      </a:r>
                      <a:endParaRPr lang="ru-RU" sz="1100" dirty="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cs typeface="Times New Roman"/>
                        </a:rPr>
                        <a:t>95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cs typeface="Times New Roman"/>
                        </a:rPr>
                        <a:t>94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3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</a:rPr>
                        <a:t>Лук (за 0, 5 кг)</a:t>
                      </a: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cs typeface="Times New Roman"/>
                        </a:rPr>
                        <a:t>11,45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cs typeface="Times New Roman"/>
                        </a:rPr>
                        <a:t>10,99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3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</a:rPr>
                        <a:t>Картофель</a:t>
                      </a: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cs typeface="Times New Roman"/>
                        </a:rPr>
                        <a:t>50,7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cs typeface="Times New Roman"/>
                        </a:rPr>
                        <a:t>53,79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3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</a:rPr>
                        <a:t>Итого:</a:t>
                      </a: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50" dirty="0">
                        <a:latin typeface="Times New Roman"/>
                        <a:cs typeface="Times New Roman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50" dirty="0">
                        <a:latin typeface="Times New Roman"/>
                        <a:cs typeface="Times New Roman"/>
                      </a:endParaRPr>
                    </a:p>
                  </a:txBody>
                  <a:tcPr marL="68580" marR="68580" marT="17780" marB="177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9953" name="Рисунок 11"/>
          <p:cNvPicPr>
            <a:picLocks noChangeAspect="1" noChangeArrowheads="1"/>
          </p:cNvPicPr>
          <p:nvPr/>
        </p:nvPicPr>
        <p:blipFill>
          <a:blip r:embed="rId2" cstate="print"/>
          <a:srcRect l="17731" t="10980" r="17010" b="9560"/>
          <a:stretch>
            <a:fillRect/>
          </a:stretch>
        </p:blipFill>
        <p:spPr bwMode="auto">
          <a:xfrm>
            <a:off x="4500562" y="1285860"/>
            <a:ext cx="357190" cy="432749"/>
          </a:xfrm>
          <a:prstGeom prst="rect">
            <a:avLst/>
          </a:prstGeom>
          <a:noFill/>
        </p:spPr>
      </p:pic>
      <p:pic>
        <p:nvPicPr>
          <p:cNvPr id="39952" name="Рисунок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1357298"/>
            <a:ext cx="1295400" cy="285750"/>
          </a:xfrm>
          <a:prstGeom prst="rect">
            <a:avLst/>
          </a:prstGeom>
          <a:noFill/>
        </p:spPr>
      </p:pic>
      <p:pic>
        <p:nvPicPr>
          <p:cNvPr id="39951" name="Рисунок 1" descr="https://www.kamchatskydom.ru/upload/iblock/43a/treska-file.jpg"/>
          <p:cNvPicPr>
            <a:picLocks noChangeAspect="1" noChangeArrowheads="1"/>
          </p:cNvPicPr>
          <p:nvPr/>
        </p:nvPicPr>
        <p:blipFill>
          <a:blip r:embed="rId4" cstate="print"/>
          <a:srcRect t="19672" b="25410"/>
          <a:stretch>
            <a:fillRect/>
          </a:stretch>
        </p:blipFill>
        <p:spPr bwMode="auto">
          <a:xfrm>
            <a:off x="2428860" y="2357430"/>
            <a:ext cx="785818" cy="431556"/>
          </a:xfrm>
          <a:prstGeom prst="rect">
            <a:avLst/>
          </a:prstGeom>
          <a:noFill/>
        </p:spPr>
      </p:pic>
      <p:pic>
        <p:nvPicPr>
          <p:cNvPr id="39950" name="Рисунок 4" descr="https://kartinkin.net/uploads/posts/2022-12/1671774921_kartinkin-net-p-pechen-treski-kartinki-oboi-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3000372"/>
            <a:ext cx="331977" cy="285752"/>
          </a:xfrm>
          <a:prstGeom prst="rect">
            <a:avLst/>
          </a:prstGeom>
          <a:noFill/>
        </p:spPr>
      </p:pic>
      <p:pic>
        <p:nvPicPr>
          <p:cNvPr id="39949" name="Рисунок 7" descr="https://cosmosshop.kz/sites/default/files/img_1564_0.jpg"/>
          <p:cNvPicPr>
            <a:picLocks noChangeAspect="1" noChangeArrowheads="1"/>
          </p:cNvPicPr>
          <p:nvPr/>
        </p:nvPicPr>
        <p:blipFill>
          <a:blip r:embed="rId6" cstate="print"/>
          <a:srcRect l="35110" r="35362"/>
          <a:stretch>
            <a:fillRect/>
          </a:stretch>
        </p:blipFill>
        <p:spPr bwMode="auto">
          <a:xfrm>
            <a:off x="2428860" y="3429000"/>
            <a:ext cx="214314" cy="728668"/>
          </a:xfrm>
          <a:prstGeom prst="rect">
            <a:avLst/>
          </a:prstGeom>
          <a:noFill/>
        </p:spPr>
      </p:pic>
      <p:pic>
        <p:nvPicPr>
          <p:cNvPr id="39948" name="Рисунок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60" y="4286256"/>
            <a:ext cx="357190" cy="714380"/>
          </a:xfrm>
          <a:prstGeom prst="rect">
            <a:avLst/>
          </a:prstGeom>
          <a:noFill/>
        </p:spPr>
      </p:pic>
      <p:pic>
        <p:nvPicPr>
          <p:cNvPr id="39947" name="Рисунок 10" descr="https://freshlavka.com/wp-content/uploads/2016/05/IMG_0773-1.jpg"/>
          <p:cNvPicPr>
            <a:picLocks noChangeAspect="1" noChangeArrowheads="1"/>
          </p:cNvPicPr>
          <p:nvPr/>
        </p:nvPicPr>
        <p:blipFill>
          <a:blip r:embed="rId8" cstate="print"/>
          <a:srcRect l="9941" t="11298" r="16301" b="4567"/>
          <a:stretch>
            <a:fillRect/>
          </a:stretch>
        </p:blipFill>
        <p:spPr bwMode="auto">
          <a:xfrm>
            <a:off x="2643174" y="5214950"/>
            <a:ext cx="500066" cy="382403"/>
          </a:xfrm>
          <a:prstGeom prst="rect">
            <a:avLst/>
          </a:prstGeom>
          <a:noFill/>
        </p:spPr>
      </p:pic>
      <p:pic>
        <p:nvPicPr>
          <p:cNvPr id="39946" name="Рисунок 19" descr="Фото бесплатно растение, белый, фрукты"/>
          <p:cNvPicPr>
            <a:picLocks noChangeAspect="1" noChangeArrowheads="1"/>
          </p:cNvPicPr>
          <p:nvPr/>
        </p:nvPicPr>
        <p:blipFill>
          <a:blip r:embed="rId9" cstate="print"/>
          <a:srcRect l="3049" t="11143" r="18095" b="6000"/>
          <a:stretch>
            <a:fillRect/>
          </a:stretch>
        </p:blipFill>
        <p:spPr bwMode="auto">
          <a:xfrm>
            <a:off x="2714612" y="5786454"/>
            <a:ext cx="572289" cy="4000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0"/>
            <a:ext cx="8229600" cy="796925"/>
          </a:xfrm>
        </p:spPr>
        <p:txBody>
          <a:bodyPr/>
          <a:lstStyle/>
          <a:p>
            <a:pPr marL="609600" indent="-609600">
              <a:defRPr/>
            </a:pPr>
            <a:r>
              <a:rPr lang="ru-RU" sz="2400" b="1" i="1" dirty="0" smtClean="0"/>
              <a:t>Математический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smtClean="0"/>
              <a:t>диктант</a:t>
            </a:r>
          </a:p>
        </p:txBody>
      </p:sp>
      <p:graphicFrame>
        <p:nvGraphicFramePr>
          <p:cNvPr id="10376" name="Group 13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547851099"/>
              </p:ext>
            </p:extLst>
          </p:nvPr>
        </p:nvGraphicFramePr>
        <p:xfrm>
          <a:off x="1290637" y="764704"/>
          <a:ext cx="7385819" cy="5256585"/>
        </p:xfrm>
        <a:graphic>
          <a:graphicData uri="http://schemas.openxmlformats.org/drawingml/2006/table">
            <a:tbl>
              <a:tblPr/>
              <a:tblGrid>
                <a:gridCol w="3692910"/>
                <a:gridCol w="3692909"/>
              </a:tblGrid>
              <a:tr h="4197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вариант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вариант</a:t>
                      </a:r>
                      <a:endParaRPr kumimoji="0" lang="ru-RU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244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+mn-lt"/>
                          <a:ea typeface="Times New Roman"/>
                        </a:rPr>
                        <a:t>1.            1,7+2,8</a:t>
                      </a:r>
                      <a:endParaRPr lang="ru-RU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            0,9+3,2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16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+mn-lt"/>
                          <a:ea typeface="Times New Roman"/>
                        </a:rPr>
                        <a:t>2.            3,6+9</a:t>
                      </a:r>
                      <a:endParaRPr lang="ru-RU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           18+2,7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16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+mn-lt"/>
                          <a:ea typeface="Times New Roman"/>
                        </a:rPr>
                        <a:t>3.            2,1+1,36</a:t>
                      </a:r>
                      <a:endParaRPr lang="ru-RU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 3.           24,95+4,3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16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b="0" dirty="0" smtClean="0">
                          <a:effectLst/>
                          <a:latin typeface="+mn-lt"/>
                          <a:ea typeface="Times New Roman"/>
                        </a:rPr>
                        <a:t>4.            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/>
                        </a:rPr>
                        <a:t>4,29+5,634</a:t>
                      </a:r>
                      <a:endParaRPr lang="ru-RU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            4, 59+3,842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851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+mn-lt"/>
                          <a:ea typeface="Times New Roman"/>
                        </a:rPr>
                        <a:t>5.           </a:t>
                      </a:r>
                      <a:r>
                        <a:rPr lang="ru-RU" sz="2000" dirty="0">
                          <a:effectLst/>
                          <a:latin typeface="+mn-lt"/>
                          <a:ea typeface="Times New Roman"/>
                        </a:rPr>
                        <a:t>103,279+17,72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            0,856+0,2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851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+mn-lt"/>
                          <a:ea typeface="Times New Roman"/>
                        </a:rPr>
                        <a:t>6.            6,5 </a:t>
                      </a:r>
                      <a:r>
                        <a:rPr lang="ru-RU" sz="2000" dirty="0">
                          <a:effectLst/>
                          <a:latin typeface="+mn-lt"/>
                          <a:ea typeface="Times New Roman"/>
                        </a:rPr>
                        <a:t>– 2,7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            9,3 – 5,7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851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baseline="0" dirty="0" smtClean="0">
                          <a:effectLst/>
                          <a:latin typeface="+mn-lt"/>
                          <a:ea typeface="Times New Roman"/>
                        </a:rPr>
                        <a:t>7.            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Times New Roman"/>
                        </a:rPr>
                        <a:t>33,7 </a:t>
                      </a:r>
                      <a:r>
                        <a:rPr lang="ru-RU" sz="2000" dirty="0">
                          <a:effectLst/>
                          <a:latin typeface="+mn-lt"/>
                          <a:ea typeface="Times New Roman"/>
                        </a:rPr>
                        <a:t>– 4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           11,8 – 3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851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+mn-lt"/>
                          <a:ea typeface="Times New Roman"/>
                        </a:rPr>
                        <a:t>8.            </a:t>
                      </a:r>
                      <a:r>
                        <a:rPr lang="ru-RU" sz="2000" dirty="0">
                          <a:effectLst/>
                          <a:latin typeface="+mn-lt"/>
                          <a:ea typeface="Times New Roman"/>
                        </a:rPr>
                        <a:t>21 – 3,59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           18 – 0,247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851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+mn-lt"/>
                          <a:ea typeface="Times New Roman"/>
                        </a:rPr>
                        <a:t>9.            </a:t>
                      </a:r>
                      <a:r>
                        <a:rPr lang="ru-RU" sz="2000" dirty="0">
                          <a:effectLst/>
                          <a:latin typeface="+mn-lt"/>
                          <a:ea typeface="Times New Roman"/>
                        </a:rPr>
                        <a:t>7,3 – 4,568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           6,3 – 5,423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851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+mn-lt"/>
                          <a:ea typeface="Times New Roman"/>
                        </a:rPr>
                        <a:t>10.          </a:t>
                      </a:r>
                      <a:r>
                        <a:rPr lang="ru-RU" sz="2000" dirty="0">
                          <a:effectLst/>
                          <a:latin typeface="+mn-lt"/>
                          <a:ea typeface="Times New Roman"/>
                        </a:rPr>
                        <a:t>0,16 – 0,0913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         0,17 – 0,0092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57" name="Rectangle 13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58" name="Rectangle 141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59" name="Rectangle 14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60" name="Rectangle 14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61" name="Rectangle 14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62" name="Rectangle 14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63" name="Rectangle 151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64" name="Rectangle 15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65" name="Rectangle 15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66" name="Rectangle 15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i="1" dirty="0" smtClean="0"/>
              <a:t>Ответы на математический диктант</a:t>
            </a:r>
          </a:p>
        </p:txBody>
      </p:sp>
      <p:sp>
        <p:nvSpPr>
          <p:cNvPr id="10244" name="Rectangle 3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5" name="Rectangle 3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6" name="Rectangle 3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7" name="Rectangle 3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8" name="Rectangle 3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9" name="Group 13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006033613"/>
                  </p:ext>
                </p:extLst>
              </p:nvPr>
            </p:nvGraphicFramePr>
            <p:xfrm>
              <a:off x="1619672" y="993549"/>
              <a:ext cx="6562725" cy="4480377"/>
            </p:xfrm>
            <a:graphic>
              <a:graphicData uri="http://schemas.openxmlformats.org/drawingml/2006/table">
                <a:tbl>
                  <a:tblPr/>
                  <a:tblGrid>
                    <a:gridCol w="3281363"/>
                    <a:gridCol w="3281362"/>
                  </a:tblGrid>
                  <a:tr h="51811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1 вариант</a:t>
                          </a: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2 вариант</a:t>
                          </a: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3906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1)            4,5</a:t>
                          </a:r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1)                 </a:t>
                          </a:r>
                          <a14:m>
                            <m:oMath xmlns:m="http://schemas.openxmlformats.org/officeDocument/2006/math">
                              <m:r>
                                <a:rPr kumimoji="0" lang="ru-RU" sz="2000" b="0" i="0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4,1</m:t>
                              </m:r>
                            </m:oMath>
                          </a14:m>
                          <a:endParaRPr kumimoji="0" lang="ru-RU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5716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2)            12,6</a:t>
                          </a:r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2)             </a:t>
                          </a:r>
                          <a14:m>
                            <m:oMath xmlns:m="http://schemas.openxmlformats.org/officeDocument/2006/math">
                              <m:r>
                                <a:rPr kumimoji="0" lang="ru-RU" sz="2000" b="0" i="0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20,7</m:t>
                              </m:r>
                            </m:oMath>
                          </a14:m>
                          <a:endParaRPr kumimoji="0" lang="ru-RU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5716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3)            3,46</a:t>
                          </a:r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533400" marR="0" lvl="0" indent="-5334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AutoNum type="arabicParenR" startAt="3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kumimoji="0" lang="ru-RU" sz="2000" b="0" i="0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           </m:t>
                              </m:r>
                            </m:oMath>
                          </a14:m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29,25</a:t>
                          </a: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5716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4)</a:t>
                          </a:r>
                          <a:r>
                            <a:rPr lang="ru-RU" sz="2000" i="0" baseline="0" dirty="0" smtClean="0">
                              <a:latin typeface="+mn-lt"/>
                              <a:cs typeface="Times New Roman" pitchFamily="18" charset="0"/>
                            </a:rPr>
                            <a:t>            9,924</a:t>
                          </a:r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533400" marR="0" lvl="0" indent="-5334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AutoNum type="arabicParenR" startAt="4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kumimoji="0" lang="ru-RU" sz="2000" b="0" i="0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          8,432</m:t>
                              </m:r>
                            </m:oMath>
                          </a14:m>
                          <a:endParaRPr kumimoji="0" lang="ru-RU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12919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5)            </a:t>
                          </a:r>
                          <a14:m>
                            <m:oMath xmlns:m="http://schemas.openxmlformats.org/officeDocument/2006/math">
                              <m:r>
                                <a:rPr lang="ru-RU" sz="2000" i="0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ru-RU" sz="2000" b="0" i="0" smtClean="0">
                                  <a:latin typeface="Cambria Math"/>
                                </a:rPr>
                                <m:t>20,999</m:t>
                              </m:r>
                            </m:oMath>
                          </a14:m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5)             </a:t>
                          </a:r>
                          <a14:m>
                            <m:oMath xmlns:m="http://schemas.openxmlformats.org/officeDocument/2006/math">
                              <m:r>
                                <a:rPr kumimoji="0" lang="ru-RU" sz="2000" b="0" i="0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1,056</m:t>
                              </m:r>
                            </m:oMath>
                          </a14:m>
                          <a:endParaRPr kumimoji="0" lang="ru-RU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3525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6)            </a:t>
                          </a:r>
                          <a14:m>
                            <m:oMath xmlns:m="http://schemas.openxmlformats.org/officeDocument/2006/math">
                              <m:r>
                                <a:rPr lang="ru-RU" sz="2000" i="0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ru-RU" sz="2000" b="0" i="0" smtClean="0">
                                  <a:latin typeface="Cambria Math"/>
                                </a:rPr>
                                <m:t>,8</m:t>
                              </m:r>
                            </m:oMath>
                          </a14:m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6)             3,6</a:t>
                          </a: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3525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7)            </a:t>
                          </a:r>
                          <a14:m>
                            <m:oMath xmlns:m="http://schemas.openxmlformats.org/officeDocument/2006/math">
                              <m:r>
                                <a:rPr lang="ru-RU" sz="2000" i="0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ru-RU" sz="2000" b="0" i="0" smtClean="0">
                                  <a:latin typeface="Cambria Math"/>
                                </a:rPr>
                                <m:t>9,7</m:t>
                              </m:r>
                            </m:oMath>
                          </a14:m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7)             8,8</a:t>
                          </a: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3525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8)            </a:t>
                          </a:r>
                          <a14:m>
                            <m:oMath xmlns:m="http://schemas.openxmlformats.org/officeDocument/2006/math">
                              <m:r>
                                <a:rPr lang="ru-RU" sz="2000" i="0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ru-RU" sz="2000" b="0" i="0" smtClean="0">
                                  <a:latin typeface="Cambria Math"/>
                                </a:rPr>
                                <m:t>7,41</m:t>
                              </m:r>
                            </m:oMath>
                          </a14:m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8)             17,753</a:t>
                          </a: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3525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9)            2,732</a:t>
                          </a:r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9)             </a:t>
                          </a:r>
                          <a14:m>
                            <m:oMath xmlns:m="http://schemas.openxmlformats.org/officeDocument/2006/math">
                              <m:r>
                                <a:rPr kumimoji="0" lang="ru-RU" sz="2000" b="0" i="0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0,877</m:t>
                              </m:r>
                            </m:oMath>
                          </a14:m>
                          <a:endParaRPr kumimoji="0" lang="ru-RU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3525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10)</a:t>
                          </a:r>
                          <a:r>
                            <a:rPr lang="ru-RU" sz="2000" i="0" baseline="0" dirty="0" smtClean="0">
                              <a:latin typeface="+mn-lt"/>
                              <a:cs typeface="Times New Roman" pitchFamily="18" charset="0"/>
                            </a:rPr>
                            <a:t>          0,0687</a:t>
                          </a:r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10)           </a:t>
                          </a:r>
                          <a14:m>
                            <m:oMath xmlns:m="http://schemas.openxmlformats.org/officeDocument/2006/math">
                              <m:r>
                                <a:rPr kumimoji="0" lang="ru-RU" sz="2000" b="0" i="0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0,1608</m:t>
                              </m:r>
                            </m:oMath>
                          </a14:m>
                          <a:endParaRPr kumimoji="0" lang="ru-RU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9" name="Group 13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1006033613"/>
                  </p:ext>
                </p:extLst>
              </p:nvPr>
            </p:nvGraphicFramePr>
            <p:xfrm>
              <a:off x="1619672" y="993549"/>
              <a:ext cx="6562725" cy="4480377"/>
            </p:xfrm>
            <a:graphic>
              <a:graphicData uri="http://schemas.openxmlformats.org/drawingml/2006/table">
                <a:tbl>
                  <a:tblPr/>
                  <a:tblGrid>
                    <a:gridCol w="3281363"/>
                    <a:gridCol w="3281362"/>
                  </a:tblGrid>
                  <a:tr h="51811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1 вариант</a:t>
                          </a: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2 вариант</a:t>
                          </a: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9622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1)            4,5</a:t>
                          </a:r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102045" t="-136923" r="-186" b="-929231"/>
                          </a:stretch>
                        </a:blipFill>
                      </a:tcPr>
                    </a:tc>
                  </a:tr>
                  <a:tr h="39622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2)            12,6</a:t>
                          </a:r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102045" t="-236923" r="-186" b="-829231"/>
                          </a:stretch>
                        </a:blipFill>
                      </a:tcPr>
                    </a:tc>
                  </a:tr>
                  <a:tr h="39622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3)            3,46</a:t>
                          </a:r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102045" t="-336923" r="-186" b="-729231"/>
                          </a:stretch>
                        </a:blipFill>
                      </a:tcPr>
                    </a:tc>
                  </a:tr>
                  <a:tr h="39622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4)</a:t>
                          </a:r>
                          <a:r>
                            <a:rPr lang="ru-RU" sz="2000" i="0" baseline="0" dirty="0" smtClean="0">
                              <a:latin typeface="+mn-lt"/>
                              <a:cs typeface="Times New Roman" pitchFamily="18" charset="0"/>
                            </a:rPr>
                            <a:t>            9,924</a:t>
                          </a:r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102045" t="-436923" r="-186" b="-629231"/>
                          </a:stretch>
                        </a:blipFill>
                      </a:tcPr>
                    </a:tc>
                  </a:tr>
                  <a:tr h="396226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2045" t="-536923" r="-100186" b="-5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102045" t="-536923" r="-186" b="-529231"/>
                          </a:stretch>
                        </a:blipFill>
                      </a:tcPr>
                    </a:tc>
                  </a:tr>
                  <a:tr h="396226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2045" t="-636923" r="-100186" b="-4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6)             3,6</a:t>
                          </a: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96226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2045" t="-736923" r="-100186" b="-3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7)             8,8</a:t>
                          </a: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96226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2045" t="-836923" r="-100186" b="-2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cs typeface="Times New Roman" pitchFamily="18" charset="0"/>
                            </a:rPr>
                            <a:t>8)             17,753</a:t>
                          </a:r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39622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9)            2,732</a:t>
                          </a:r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102045" t="-936923" r="-186" b="-129231"/>
                          </a:stretch>
                        </a:blipFill>
                      </a:tcPr>
                    </a:tc>
                  </a:tr>
                  <a:tr h="39622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ru-RU" sz="2000" i="0" dirty="0" smtClean="0">
                              <a:latin typeface="+mn-lt"/>
                              <a:cs typeface="Times New Roman" pitchFamily="18" charset="0"/>
                            </a:rPr>
                            <a:t>10)</a:t>
                          </a:r>
                          <a:r>
                            <a:rPr lang="ru-RU" sz="2000" i="0" baseline="0" dirty="0" smtClean="0">
                              <a:latin typeface="+mn-lt"/>
                              <a:cs typeface="Times New Roman" pitchFamily="18" charset="0"/>
                            </a:rPr>
                            <a:t>          0,0687</a:t>
                          </a:r>
                          <a:endParaRPr lang="ru-RU" sz="2000" i="0" dirty="0">
                            <a:latin typeface="+mn-lt"/>
                            <a:cs typeface="Times New Roman" pitchFamily="18" charset="0"/>
                          </a:endParaRPr>
                        </a:p>
                      </a:txBody>
                      <a:tcPr marT="45713" marB="45713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T="45713" marB="45713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2"/>
                          <a:stretch>
                            <a:fillRect l="-102045" t="-1036923" r="-186" b="-2923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1310365" y="5585501"/>
            <a:ext cx="35445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+mn-lt"/>
              </a:rPr>
              <a:t>Решено правильно 10-9 – </a:t>
            </a:r>
            <a:r>
              <a:rPr lang="ru-RU" b="1" i="1" dirty="0" smtClean="0">
                <a:latin typeface="+mn-lt"/>
              </a:rPr>
              <a:t>«5»</a:t>
            </a:r>
          </a:p>
          <a:p>
            <a:r>
              <a:rPr lang="ru-RU" i="1" dirty="0">
                <a:latin typeface="+mn-lt"/>
              </a:rPr>
              <a:t> </a:t>
            </a:r>
            <a:r>
              <a:rPr lang="ru-RU" i="1" dirty="0" smtClean="0">
                <a:latin typeface="+mn-lt"/>
              </a:rPr>
              <a:t>                                 7-8 – </a:t>
            </a:r>
            <a:r>
              <a:rPr lang="ru-RU" b="1" i="1" dirty="0" smtClean="0">
                <a:latin typeface="+mn-lt"/>
              </a:rPr>
              <a:t>«4»</a:t>
            </a:r>
          </a:p>
          <a:p>
            <a:r>
              <a:rPr lang="ru-RU" i="1">
                <a:latin typeface="+mn-lt"/>
              </a:rPr>
              <a:t> </a:t>
            </a:r>
            <a:r>
              <a:rPr lang="ru-RU" i="1" smtClean="0">
                <a:latin typeface="+mn-lt"/>
              </a:rPr>
              <a:t>                                 5-6 </a:t>
            </a:r>
            <a:r>
              <a:rPr lang="ru-RU" i="1" dirty="0" smtClean="0">
                <a:latin typeface="+mn-lt"/>
              </a:rPr>
              <a:t>– </a:t>
            </a:r>
            <a:r>
              <a:rPr lang="ru-RU" b="1" i="1" dirty="0" smtClean="0">
                <a:latin typeface="+mn-lt"/>
              </a:rPr>
              <a:t>«3»</a:t>
            </a:r>
            <a:endParaRPr lang="ru-RU" b="1" i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55776" y="1196752"/>
            <a:ext cx="4572000" cy="461151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i="1" dirty="0"/>
              <a:t>сегодня я узнал…</a:t>
            </a:r>
            <a:endParaRPr lang="ru-RU" dirty="0"/>
          </a:p>
          <a:p>
            <a:pPr lvl="0">
              <a:lnSpc>
                <a:spcPct val="150000"/>
              </a:lnSpc>
            </a:pPr>
            <a:r>
              <a:rPr lang="ru-RU" i="1" dirty="0"/>
              <a:t>было интересно…</a:t>
            </a:r>
            <a:endParaRPr lang="ru-RU" dirty="0"/>
          </a:p>
          <a:p>
            <a:pPr lvl="0">
              <a:lnSpc>
                <a:spcPct val="150000"/>
              </a:lnSpc>
            </a:pPr>
            <a:r>
              <a:rPr lang="ru-RU" i="1" dirty="0"/>
              <a:t>было трудно…</a:t>
            </a:r>
            <a:endParaRPr lang="ru-RU" dirty="0"/>
          </a:p>
          <a:p>
            <a:pPr lvl="0">
              <a:lnSpc>
                <a:spcPct val="150000"/>
              </a:lnSpc>
            </a:pPr>
            <a:r>
              <a:rPr lang="ru-RU" i="1" dirty="0"/>
              <a:t>я выполнял задания…</a:t>
            </a:r>
            <a:endParaRPr lang="ru-RU" dirty="0"/>
          </a:p>
          <a:p>
            <a:pPr lvl="0">
              <a:lnSpc>
                <a:spcPct val="150000"/>
              </a:lnSpc>
            </a:pPr>
            <a:r>
              <a:rPr lang="ru-RU" i="1" dirty="0"/>
              <a:t>я понял, что…</a:t>
            </a:r>
            <a:endParaRPr lang="ru-RU" dirty="0"/>
          </a:p>
          <a:p>
            <a:pPr lvl="0">
              <a:lnSpc>
                <a:spcPct val="150000"/>
              </a:lnSpc>
            </a:pPr>
            <a:r>
              <a:rPr lang="ru-RU" i="1" dirty="0"/>
              <a:t>теперь я могу…</a:t>
            </a:r>
            <a:endParaRPr lang="ru-RU" dirty="0"/>
          </a:p>
          <a:p>
            <a:pPr lvl="0">
              <a:lnSpc>
                <a:spcPct val="150000"/>
              </a:lnSpc>
            </a:pPr>
            <a:r>
              <a:rPr lang="ru-RU" i="1" dirty="0"/>
              <a:t>я научился…</a:t>
            </a:r>
            <a:endParaRPr lang="ru-RU" dirty="0"/>
          </a:p>
          <a:p>
            <a:pPr lvl="0">
              <a:lnSpc>
                <a:spcPct val="150000"/>
              </a:lnSpc>
            </a:pPr>
            <a:r>
              <a:rPr lang="ru-RU" i="1" dirty="0"/>
              <a:t>у меня получилось …</a:t>
            </a:r>
            <a:endParaRPr lang="ru-RU" dirty="0"/>
          </a:p>
          <a:p>
            <a:pPr lvl="0">
              <a:lnSpc>
                <a:spcPct val="150000"/>
              </a:lnSpc>
            </a:pPr>
            <a:r>
              <a:rPr lang="ru-RU" i="1" dirty="0"/>
              <a:t>меня удивило…</a:t>
            </a:r>
            <a:endParaRPr lang="ru-RU" dirty="0"/>
          </a:p>
          <a:p>
            <a:pPr lvl="0">
              <a:lnSpc>
                <a:spcPct val="150000"/>
              </a:lnSpc>
            </a:pPr>
            <a:r>
              <a:rPr lang="ru-RU" i="1" dirty="0"/>
              <a:t>урок дал мне для жизни…</a:t>
            </a:r>
            <a:endParaRPr lang="ru-RU" dirty="0"/>
          </a:p>
          <a:p>
            <a:pPr lvl="0">
              <a:lnSpc>
                <a:spcPct val="150000"/>
              </a:lnSpc>
            </a:pPr>
            <a:r>
              <a:rPr lang="ru-RU" i="1" dirty="0"/>
              <a:t>мне захотелось…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Водяные знаки">
  <a:themeElements>
    <a:clrScheme name="Водяные знак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Водяные зна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Водяные знак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585858"/>
      </a:dk1>
      <a:lt1>
        <a:sysClr val="window" lastClr="FCFCF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2019</TotalTime>
  <Words>557</Words>
  <Application>Microsoft Office PowerPoint</Application>
  <PresentationFormat>Экран (4:3)</PresentationFormat>
  <Paragraphs>181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Оформление по умолчанию</vt:lpstr>
      <vt:lpstr>Водяные знаки</vt:lpstr>
      <vt:lpstr>Equation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Поморская уха</vt:lpstr>
      <vt:lpstr>Слайд 10</vt:lpstr>
      <vt:lpstr>Покупка продуктов в магазине</vt:lpstr>
      <vt:lpstr>Математический диктант</vt:lpstr>
      <vt:lpstr>Ответы на математический диктант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Деление</dc:title>
  <dc:creator>OOO</dc:creator>
  <cp:lastModifiedBy>un</cp:lastModifiedBy>
  <cp:revision>104</cp:revision>
  <dcterms:created xsi:type="dcterms:W3CDTF">2009-11-17T17:13:17Z</dcterms:created>
  <dcterms:modified xsi:type="dcterms:W3CDTF">2023-03-13T01:10:22Z</dcterms:modified>
</cp:coreProperties>
</file>